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" charset="1" panose="00000500000000000000"/>
      <p:regular r:id="rId16"/>
    </p:embeddedFont>
    <p:embeddedFont>
      <p:font typeface="Poppins Bold" charset="1" panose="000008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3.sv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20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jpe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jpe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4.jpeg" Type="http://schemas.openxmlformats.org/officeDocument/2006/relationships/image"/><Relationship Id="rId5" Target="../media/image15.jpeg" Type="http://schemas.openxmlformats.org/officeDocument/2006/relationships/image"/><Relationship Id="rId6" Target="../media/image16.png" Type="http://schemas.openxmlformats.org/officeDocument/2006/relationships/image"/><Relationship Id="rId7" Target="../media/image17.svg" Type="http://schemas.openxmlformats.org/officeDocument/2006/relationships/image"/><Relationship Id="rId8" Target="../media/image18.png" Type="http://schemas.openxmlformats.org/officeDocument/2006/relationships/image"/><Relationship Id="rId9" Target="../media/image1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jpeg" Type="http://schemas.openxmlformats.org/officeDocument/2006/relationships/image"/><Relationship Id="rId5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249070" y="4638385"/>
            <a:ext cx="1010230" cy="101023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751538" y="1028700"/>
            <a:ext cx="507762" cy="308350"/>
          </a:xfrm>
          <a:custGeom>
            <a:avLst/>
            <a:gdLst/>
            <a:ahLst/>
            <a:cxnLst/>
            <a:rect r="r" b="b" t="t" l="l"/>
            <a:pathLst>
              <a:path h="308350" w="507762">
                <a:moveTo>
                  <a:pt x="0" y="0"/>
                </a:moveTo>
                <a:lnTo>
                  <a:pt x="507762" y="0"/>
                </a:lnTo>
                <a:lnTo>
                  <a:pt x="507762" y="308350"/>
                </a:lnTo>
                <a:lnTo>
                  <a:pt x="0" y="3083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6381397" y="6183699"/>
            <a:ext cx="745577" cy="74557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381397" y="3357724"/>
            <a:ext cx="745577" cy="74557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48230" y="6208815"/>
            <a:ext cx="2967069" cy="807119"/>
            <a:chOff x="0" y="0"/>
            <a:chExt cx="418225" cy="11376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18225" cy="113768"/>
            </a:xfrm>
            <a:custGeom>
              <a:avLst/>
              <a:gdLst/>
              <a:ahLst/>
              <a:cxnLst/>
              <a:rect r="r" b="b" t="t" l="l"/>
              <a:pathLst>
                <a:path h="113768" w="418225">
                  <a:moveTo>
                    <a:pt x="56884" y="0"/>
                  </a:moveTo>
                  <a:lnTo>
                    <a:pt x="361341" y="0"/>
                  </a:lnTo>
                  <a:cubicBezTo>
                    <a:pt x="376427" y="0"/>
                    <a:pt x="390896" y="5993"/>
                    <a:pt x="401564" y="16661"/>
                  </a:cubicBezTo>
                  <a:cubicBezTo>
                    <a:pt x="412232" y="27329"/>
                    <a:pt x="418225" y="41797"/>
                    <a:pt x="418225" y="56884"/>
                  </a:cubicBezTo>
                  <a:lnTo>
                    <a:pt x="418225" y="56884"/>
                  </a:lnTo>
                  <a:cubicBezTo>
                    <a:pt x="418225" y="88300"/>
                    <a:pt x="392757" y="113768"/>
                    <a:pt x="361341" y="113768"/>
                  </a:cubicBezTo>
                  <a:lnTo>
                    <a:pt x="56884" y="113768"/>
                  </a:lnTo>
                  <a:cubicBezTo>
                    <a:pt x="25468" y="113768"/>
                    <a:pt x="0" y="88300"/>
                    <a:pt x="0" y="56884"/>
                  </a:cubicBezTo>
                  <a:lnTo>
                    <a:pt x="0" y="56884"/>
                  </a:lnTo>
                  <a:cubicBezTo>
                    <a:pt x="0" y="25468"/>
                    <a:pt x="25468" y="0"/>
                    <a:pt x="568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418225" cy="1518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708892" y="6208815"/>
            <a:ext cx="807119" cy="80711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5400000">
            <a:off x="4990214" y="6480414"/>
            <a:ext cx="301625" cy="263922"/>
            <a:chOff x="0" y="0"/>
            <a:chExt cx="812800" cy="7112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127000" y="273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8722986" y="974929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8334438" y="886061"/>
            <a:ext cx="1704988" cy="593627"/>
            <a:chOff x="0" y="0"/>
            <a:chExt cx="240327" cy="8367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40327" cy="83675"/>
            </a:xfrm>
            <a:custGeom>
              <a:avLst/>
              <a:gdLst/>
              <a:ahLst/>
              <a:cxnLst/>
              <a:rect r="r" b="b" t="t" l="l"/>
              <a:pathLst>
                <a:path h="83675" w="240327">
                  <a:moveTo>
                    <a:pt x="41838" y="0"/>
                  </a:moveTo>
                  <a:lnTo>
                    <a:pt x="198490" y="0"/>
                  </a:lnTo>
                  <a:cubicBezTo>
                    <a:pt x="209586" y="0"/>
                    <a:pt x="220227" y="4408"/>
                    <a:pt x="228074" y="12254"/>
                  </a:cubicBezTo>
                  <a:cubicBezTo>
                    <a:pt x="235920" y="20100"/>
                    <a:pt x="240327" y="30742"/>
                    <a:pt x="240327" y="41838"/>
                  </a:cubicBezTo>
                  <a:lnTo>
                    <a:pt x="240327" y="41838"/>
                  </a:lnTo>
                  <a:cubicBezTo>
                    <a:pt x="240327" y="64944"/>
                    <a:pt x="221596" y="83675"/>
                    <a:pt x="198490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240327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488498" y="3271066"/>
            <a:ext cx="2632148" cy="2632148"/>
            <a:chOff x="0" y="0"/>
            <a:chExt cx="1652976" cy="1652976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652976" cy="1652976"/>
            </a:xfrm>
            <a:custGeom>
              <a:avLst/>
              <a:gdLst/>
              <a:ahLst/>
              <a:cxnLst/>
              <a:rect r="r" b="b" t="t" l="l"/>
              <a:pathLst>
                <a:path h="1652976" w="1652976">
                  <a:moveTo>
                    <a:pt x="82265" y="0"/>
                  </a:moveTo>
                  <a:lnTo>
                    <a:pt x="1570711" y="0"/>
                  </a:lnTo>
                  <a:cubicBezTo>
                    <a:pt x="1616145" y="0"/>
                    <a:pt x="1652976" y="36831"/>
                    <a:pt x="1652976" y="82265"/>
                  </a:cubicBezTo>
                  <a:lnTo>
                    <a:pt x="1652976" y="1570711"/>
                  </a:lnTo>
                  <a:cubicBezTo>
                    <a:pt x="1652976" y="1616145"/>
                    <a:pt x="1616145" y="1652976"/>
                    <a:pt x="1570711" y="1652976"/>
                  </a:cubicBezTo>
                  <a:lnTo>
                    <a:pt x="82265" y="1652976"/>
                  </a:lnTo>
                  <a:cubicBezTo>
                    <a:pt x="36831" y="1652976"/>
                    <a:pt x="0" y="1616145"/>
                    <a:pt x="0" y="1570711"/>
                  </a:cubicBezTo>
                  <a:lnTo>
                    <a:pt x="0" y="82265"/>
                  </a:lnTo>
                  <a:cubicBezTo>
                    <a:pt x="0" y="36831"/>
                    <a:pt x="36831" y="0"/>
                    <a:pt x="822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652976" cy="169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2646473" y="3424338"/>
            <a:ext cx="2316198" cy="2325603"/>
            <a:chOff x="0" y="0"/>
            <a:chExt cx="404756" cy="4064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76878" y="0"/>
                  </a:moveTo>
                  <a:lnTo>
                    <a:pt x="327879" y="0"/>
                  </a:lnTo>
                  <a:cubicBezTo>
                    <a:pt x="370337" y="0"/>
                    <a:pt x="404756" y="34419"/>
                    <a:pt x="404756" y="76878"/>
                  </a:cubicBezTo>
                  <a:lnTo>
                    <a:pt x="404756" y="329522"/>
                  </a:lnTo>
                  <a:cubicBezTo>
                    <a:pt x="404756" y="371981"/>
                    <a:pt x="370337" y="406400"/>
                    <a:pt x="327879" y="406400"/>
                  </a:cubicBezTo>
                  <a:lnTo>
                    <a:pt x="76878" y="406400"/>
                  </a:lnTo>
                  <a:cubicBezTo>
                    <a:pt x="34419" y="406400"/>
                    <a:pt x="0" y="371981"/>
                    <a:pt x="0" y="329522"/>
                  </a:cubicBezTo>
                  <a:lnTo>
                    <a:pt x="0" y="76878"/>
                  </a:lnTo>
                  <a:cubicBezTo>
                    <a:pt x="0" y="34419"/>
                    <a:pt x="34419" y="0"/>
                    <a:pt x="76878" y="0"/>
                  </a:cubicBezTo>
                  <a:close/>
                </a:path>
              </a:pathLst>
            </a:custGeom>
            <a:blipFill>
              <a:blip r:embed="rId5"/>
              <a:stretch>
                <a:fillRect l="-45171" t="0" r="-45171" b="0"/>
              </a:stretch>
            </a:blipFill>
          </p:spPr>
        </p:sp>
      </p:grpSp>
      <p:sp>
        <p:nvSpPr>
          <p:cNvPr name="Freeform 31" id="31"/>
          <p:cNvSpPr/>
          <p:nvPr/>
        </p:nvSpPr>
        <p:spPr>
          <a:xfrm flipH="false" flipV="false" rot="1184083">
            <a:off x="6921658" y="6179923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548230" y="2429959"/>
            <a:ext cx="9374723" cy="3100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16"/>
              </a:lnSpc>
            </a:pPr>
            <a:r>
              <a:rPr lang="en-US" sz="568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Customer Reviews Sentiment Analysis with IBM Granite</a:t>
            </a:r>
          </a:p>
          <a:p>
            <a:pPr algn="l">
              <a:lnSpc>
                <a:spcPts val="5916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1548230" y="4916937"/>
            <a:ext cx="8855193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acktiv8 x IBM SkillsBuild</a:t>
            </a:r>
          </a:p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Nama: Dimas hermawan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28700" y="1043509"/>
            <a:ext cx="2625009" cy="28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Dimas Hermawan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6249070" y="4964651"/>
            <a:ext cx="1010230" cy="37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3"/>
              </a:lnSpc>
            </a:pPr>
            <a:r>
              <a:rPr lang="en-US" sz="25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804754" y="8899525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6381397" y="6429483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6381397" y="3603508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798434" y="6337737"/>
            <a:ext cx="2466661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Start Slide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57962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51538" y="1028700"/>
            <a:ext cx="507762" cy="308350"/>
          </a:xfrm>
          <a:custGeom>
            <a:avLst/>
            <a:gdLst/>
            <a:ahLst/>
            <a:cxnLst/>
            <a:rect r="r" b="b" t="t" l="l"/>
            <a:pathLst>
              <a:path h="308350" w="507762">
                <a:moveTo>
                  <a:pt x="0" y="0"/>
                </a:moveTo>
                <a:lnTo>
                  <a:pt x="507762" y="0"/>
                </a:lnTo>
                <a:lnTo>
                  <a:pt x="507762" y="308350"/>
                </a:lnTo>
                <a:lnTo>
                  <a:pt x="0" y="3083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43509"/>
            <a:ext cx="2625009" cy="28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Dimas Hermawan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804754" y="8899525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1184083">
            <a:off x="6266232" y="1272574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722986" y="974929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57962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8334438" y="886061"/>
            <a:ext cx="1704988" cy="593627"/>
            <a:chOff x="0" y="0"/>
            <a:chExt cx="240327" cy="836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40327" cy="83675"/>
            </a:xfrm>
            <a:custGeom>
              <a:avLst/>
              <a:gdLst/>
              <a:ahLst/>
              <a:cxnLst/>
              <a:rect r="r" b="b" t="t" l="l"/>
              <a:pathLst>
                <a:path h="83675" w="240327">
                  <a:moveTo>
                    <a:pt x="41838" y="0"/>
                  </a:moveTo>
                  <a:lnTo>
                    <a:pt x="198490" y="0"/>
                  </a:lnTo>
                  <a:cubicBezTo>
                    <a:pt x="209586" y="0"/>
                    <a:pt x="220227" y="4408"/>
                    <a:pt x="228074" y="12254"/>
                  </a:cubicBezTo>
                  <a:cubicBezTo>
                    <a:pt x="235920" y="20100"/>
                    <a:pt x="240327" y="30742"/>
                    <a:pt x="240327" y="41838"/>
                  </a:cubicBezTo>
                  <a:lnTo>
                    <a:pt x="240327" y="41838"/>
                  </a:lnTo>
                  <a:cubicBezTo>
                    <a:pt x="240327" y="64944"/>
                    <a:pt x="221596" y="83675"/>
                    <a:pt x="198490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40327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053752" y="3424399"/>
            <a:ext cx="8166308" cy="1505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32"/>
              </a:lnSpc>
            </a:pPr>
            <a:r>
              <a:rPr lang="en-US" sz="1031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2348310" y="2560493"/>
            <a:ext cx="2632148" cy="2632148"/>
            <a:chOff x="0" y="0"/>
            <a:chExt cx="1652976" cy="16529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652976" cy="1652976"/>
            </a:xfrm>
            <a:custGeom>
              <a:avLst/>
              <a:gdLst/>
              <a:ahLst/>
              <a:cxnLst/>
              <a:rect r="r" b="b" t="t" l="l"/>
              <a:pathLst>
                <a:path h="1652976" w="1652976">
                  <a:moveTo>
                    <a:pt x="82265" y="0"/>
                  </a:moveTo>
                  <a:lnTo>
                    <a:pt x="1570711" y="0"/>
                  </a:lnTo>
                  <a:cubicBezTo>
                    <a:pt x="1616145" y="0"/>
                    <a:pt x="1652976" y="36831"/>
                    <a:pt x="1652976" y="82265"/>
                  </a:cubicBezTo>
                  <a:lnTo>
                    <a:pt x="1652976" y="1570711"/>
                  </a:lnTo>
                  <a:cubicBezTo>
                    <a:pt x="1652976" y="1616145"/>
                    <a:pt x="1616145" y="1652976"/>
                    <a:pt x="1570711" y="1652976"/>
                  </a:cubicBezTo>
                  <a:lnTo>
                    <a:pt x="82265" y="1652976"/>
                  </a:lnTo>
                  <a:cubicBezTo>
                    <a:pt x="36831" y="1652976"/>
                    <a:pt x="0" y="1616145"/>
                    <a:pt x="0" y="1570711"/>
                  </a:cubicBezTo>
                  <a:lnTo>
                    <a:pt x="0" y="82265"/>
                  </a:lnTo>
                  <a:cubicBezTo>
                    <a:pt x="0" y="36831"/>
                    <a:pt x="36831" y="0"/>
                    <a:pt x="822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652976" cy="169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506285" y="2713765"/>
            <a:ext cx="2316198" cy="2325603"/>
            <a:chOff x="0" y="0"/>
            <a:chExt cx="404756" cy="4064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76878" y="0"/>
                  </a:moveTo>
                  <a:lnTo>
                    <a:pt x="327879" y="0"/>
                  </a:lnTo>
                  <a:cubicBezTo>
                    <a:pt x="370337" y="0"/>
                    <a:pt x="404756" y="34419"/>
                    <a:pt x="404756" y="76878"/>
                  </a:cubicBezTo>
                  <a:lnTo>
                    <a:pt x="404756" y="329522"/>
                  </a:lnTo>
                  <a:cubicBezTo>
                    <a:pt x="404756" y="371981"/>
                    <a:pt x="370337" y="406400"/>
                    <a:pt x="327879" y="406400"/>
                  </a:cubicBezTo>
                  <a:lnTo>
                    <a:pt x="76878" y="406400"/>
                  </a:lnTo>
                  <a:cubicBezTo>
                    <a:pt x="34419" y="406400"/>
                    <a:pt x="0" y="371981"/>
                    <a:pt x="0" y="329522"/>
                  </a:cubicBezTo>
                  <a:lnTo>
                    <a:pt x="0" y="76878"/>
                  </a:lnTo>
                  <a:cubicBezTo>
                    <a:pt x="0" y="34419"/>
                    <a:pt x="34419" y="0"/>
                    <a:pt x="76878" y="0"/>
                  </a:cubicBezTo>
                  <a:close/>
                </a:path>
              </a:pathLst>
            </a:custGeom>
            <a:blipFill>
              <a:blip r:embed="rId6"/>
              <a:stretch>
                <a:fillRect l="-25351" t="0" r="-25351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2053752" y="4880974"/>
            <a:ext cx="5098154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6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YOUR ATTENTION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6249070" y="4638385"/>
            <a:ext cx="1010230" cy="101023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6249070" y="4964651"/>
            <a:ext cx="1010230" cy="37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3"/>
              </a:lnSpc>
            </a:pPr>
            <a:r>
              <a:rPr lang="en-US" sz="25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6381397" y="6183699"/>
            <a:ext cx="745577" cy="745577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6381397" y="6429483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6381397" y="3357724"/>
            <a:ext cx="745577" cy="74557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6381397" y="3603508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51538" y="1028700"/>
            <a:ext cx="507762" cy="308350"/>
          </a:xfrm>
          <a:custGeom>
            <a:avLst/>
            <a:gdLst/>
            <a:ahLst/>
            <a:cxnLst/>
            <a:rect r="r" b="b" t="t" l="l"/>
            <a:pathLst>
              <a:path h="308350" w="507762">
                <a:moveTo>
                  <a:pt x="0" y="0"/>
                </a:moveTo>
                <a:lnTo>
                  <a:pt x="507762" y="0"/>
                </a:lnTo>
                <a:lnTo>
                  <a:pt x="507762" y="308350"/>
                </a:lnTo>
                <a:lnTo>
                  <a:pt x="0" y="308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43509"/>
            <a:ext cx="2625009" cy="28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Dimas Hermawan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1184083">
            <a:off x="4621206" y="3563465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5755536" y="6731622"/>
                </a:moveTo>
                <a:lnTo>
                  <a:pt x="0" y="6731622"/>
                </a:lnTo>
                <a:lnTo>
                  <a:pt x="0" y="0"/>
                </a:lnTo>
                <a:lnTo>
                  <a:pt x="5755536" y="0"/>
                </a:lnTo>
                <a:lnTo>
                  <a:pt x="5755536" y="6731622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804754" y="8899525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22986" y="974929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7962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334438" y="886061"/>
            <a:ext cx="1704988" cy="593627"/>
            <a:chOff x="0" y="0"/>
            <a:chExt cx="240327" cy="836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40327" cy="83675"/>
            </a:xfrm>
            <a:custGeom>
              <a:avLst/>
              <a:gdLst/>
              <a:ahLst/>
              <a:cxnLst/>
              <a:rect r="r" b="b" t="t" l="l"/>
              <a:pathLst>
                <a:path h="83675" w="240327">
                  <a:moveTo>
                    <a:pt x="41838" y="0"/>
                  </a:moveTo>
                  <a:lnTo>
                    <a:pt x="198490" y="0"/>
                  </a:lnTo>
                  <a:cubicBezTo>
                    <a:pt x="209586" y="0"/>
                    <a:pt x="220227" y="4408"/>
                    <a:pt x="228074" y="12254"/>
                  </a:cubicBezTo>
                  <a:cubicBezTo>
                    <a:pt x="235920" y="20100"/>
                    <a:pt x="240327" y="30742"/>
                    <a:pt x="240327" y="41838"/>
                  </a:cubicBezTo>
                  <a:lnTo>
                    <a:pt x="240327" y="41838"/>
                  </a:lnTo>
                  <a:cubicBezTo>
                    <a:pt x="240327" y="64944"/>
                    <a:pt x="221596" y="83675"/>
                    <a:pt x="198490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40327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888877" y="3071974"/>
            <a:ext cx="6378824" cy="2848756"/>
            <a:chOff x="0" y="0"/>
            <a:chExt cx="1100078" cy="4912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00078" cy="491290"/>
            </a:xfrm>
            <a:custGeom>
              <a:avLst/>
              <a:gdLst/>
              <a:ahLst/>
              <a:cxnLst/>
              <a:rect r="r" b="b" t="t" l="l"/>
              <a:pathLst>
                <a:path h="491290" w="1100078">
                  <a:moveTo>
                    <a:pt x="27915" y="0"/>
                  </a:moveTo>
                  <a:lnTo>
                    <a:pt x="1072163" y="0"/>
                  </a:lnTo>
                  <a:cubicBezTo>
                    <a:pt x="1087580" y="0"/>
                    <a:pt x="1100078" y="12498"/>
                    <a:pt x="1100078" y="27915"/>
                  </a:cubicBezTo>
                  <a:lnTo>
                    <a:pt x="1100078" y="463375"/>
                  </a:lnTo>
                  <a:cubicBezTo>
                    <a:pt x="1100078" y="478792"/>
                    <a:pt x="1087580" y="491290"/>
                    <a:pt x="1072163" y="491290"/>
                  </a:cubicBezTo>
                  <a:lnTo>
                    <a:pt x="27915" y="491290"/>
                  </a:lnTo>
                  <a:cubicBezTo>
                    <a:pt x="12498" y="491290"/>
                    <a:pt x="0" y="478792"/>
                    <a:pt x="0" y="463375"/>
                  </a:cubicBezTo>
                  <a:lnTo>
                    <a:pt x="0" y="27915"/>
                  </a:lnTo>
                  <a:cubicBezTo>
                    <a:pt x="0" y="12498"/>
                    <a:pt x="12498" y="0"/>
                    <a:pt x="27915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24732" r="0" b="-24732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703750" y="4677529"/>
            <a:ext cx="2749078" cy="2749078"/>
            <a:chOff x="0" y="0"/>
            <a:chExt cx="1652976" cy="16529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652976" cy="1652976"/>
            </a:xfrm>
            <a:custGeom>
              <a:avLst/>
              <a:gdLst/>
              <a:ahLst/>
              <a:cxnLst/>
              <a:rect r="r" b="b" t="t" l="l"/>
              <a:pathLst>
                <a:path h="1652976" w="1652976">
                  <a:moveTo>
                    <a:pt x="78766" y="0"/>
                  </a:moveTo>
                  <a:lnTo>
                    <a:pt x="1574210" y="0"/>
                  </a:lnTo>
                  <a:cubicBezTo>
                    <a:pt x="1617712" y="0"/>
                    <a:pt x="1652976" y="35265"/>
                    <a:pt x="1652976" y="78766"/>
                  </a:cubicBezTo>
                  <a:lnTo>
                    <a:pt x="1652976" y="1574210"/>
                  </a:lnTo>
                  <a:cubicBezTo>
                    <a:pt x="1652976" y="1617712"/>
                    <a:pt x="1617712" y="1652976"/>
                    <a:pt x="1574210" y="1652976"/>
                  </a:cubicBezTo>
                  <a:lnTo>
                    <a:pt x="78766" y="1652976"/>
                  </a:lnTo>
                  <a:cubicBezTo>
                    <a:pt x="35265" y="1652976"/>
                    <a:pt x="0" y="1617712"/>
                    <a:pt x="0" y="1574210"/>
                  </a:cubicBezTo>
                  <a:lnTo>
                    <a:pt x="0" y="78766"/>
                  </a:lnTo>
                  <a:cubicBezTo>
                    <a:pt x="0" y="35265"/>
                    <a:pt x="35265" y="0"/>
                    <a:pt x="787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652976" cy="169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672752" y="2053434"/>
            <a:ext cx="7810136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Latar Belakang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39370" y="3233899"/>
            <a:ext cx="5700495" cy="428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Analisis sentimen ulasan pelanggan merupakan komponen kritis dalam strategi bisnis modern.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Memahami kepuasan pelanggan, mengidentifikasi masalah produk, dan meningkatkan pengalaman pengguna.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Teknologi AI seperti IBM Granite memungkinkan analisis data teks secara efisien dan akurat.</a:t>
            </a:r>
          </a:p>
          <a:p>
            <a:pPr algn="just">
              <a:lnSpc>
                <a:spcPts val="3400"/>
              </a:lnSpc>
            </a:pPr>
          </a:p>
        </p:txBody>
      </p:sp>
      <p:grpSp>
        <p:nvGrpSpPr>
          <p:cNvPr name="Group 20" id="20"/>
          <p:cNvGrpSpPr/>
          <p:nvPr/>
        </p:nvGrpSpPr>
        <p:grpSpPr>
          <a:xfrm rot="0">
            <a:off x="10868743" y="4837611"/>
            <a:ext cx="2419092" cy="2428916"/>
            <a:chOff x="0" y="0"/>
            <a:chExt cx="404756" cy="406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73608" y="0"/>
                  </a:moveTo>
                  <a:lnTo>
                    <a:pt x="331148" y="0"/>
                  </a:lnTo>
                  <a:cubicBezTo>
                    <a:pt x="350671" y="0"/>
                    <a:pt x="369393" y="7755"/>
                    <a:pt x="383197" y="21559"/>
                  </a:cubicBezTo>
                  <a:cubicBezTo>
                    <a:pt x="397001" y="35363"/>
                    <a:pt x="404756" y="54086"/>
                    <a:pt x="404756" y="73608"/>
                  </a:cubicBezTo>
                  <a:lnTo>
                    <a:pt x="404756" y="332792"/>
                  </a:lnTo>
                  <a:cubicBezTo>
                    <a:pt x="404756" y="352314"/>
                    <a:pt x="397001" y="371037"/>
                    <a:pt x="383197" y="384841"/>
                  </a:cubicBezTo>
                  <a:cubicBezTo>
                    <a:pt x="369393" y="398645"/>
                    <a:pt x="350671" y="406400"/>
                    <a:pt x="331148" y="406400"/>
                  </a:cubicBezTo>
                  <a:lnTo>
                    <a:pt x="73608" y="406400"/>
                  </a:lnTo>
                  <a:cubicBezTo>
                    <a:pt x="54086" y="406400"/>
                    <a:pt x="35363" y="398645"/>
                    <a:pt x="21559" y="384841"/>
                  </a:cubicBezTo>
                  <a:cubicBezTo>
                    <a:pt x="7755" y="371037"/>
                    <a:pt x="0" y="352314"/>
                    <a:pt x="0" y="332792"/>
                  </a:cubicBezTo>
                  <a:lnTo>
                    <a:pt x="0" y="73608"/>
                  </a:lnTo>
                  <a:cubicBezTo>
                    <a:pt x="0" y="54086"/>
                    <a:pt x="7755" y="35363"/>
                    <a:pt x="21559" y="21559"/>
                  </a:cubicBezTo>
                  <a:cubicBezTo>
                    <a:pt x="35363" y="7755"/>
                    <a:pt x="54086" y="0"/>
                    <a:pt x="73608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24743" r="0" b="-24743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672752" y="7426608"/>
            <a:ext cx="2967069" cy="807119"/>
            <a:chOff x="0" y="0"/>
            <a:chExt cx="418225" cy="11376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18225" cy="113768"/>
            </a:xfrm>
            <a:custGeom>
              <a:avLst/>
              <a:gdLst/>
              <a:ahLst/>
              <a:cxnLst/>
              <a:rect r="r" b="b" t="t" l="l"/>
              <a:pathLst>
                <a:path h="113768" w="418225">
                  <a:moveTo>
                    <a:pt x="56884" y="0"/>
                  </a:moveTo>
                  <a:lnTo>
                    <a:pt x="361341" y="0"/>
                  </a:lnTo>
                  <a:cubicBezTo>
                    <a:pt x="376427" y="0"/>
                    <a:pt x="390896" y="5993"/>
                    <a:pt x="401564" y="16661"/>
                  </a:cubicBezTo>
                  <a:cubicBezTo>
                    <a:pt x="412232" y="27329"/>
                    <a:pt x="418225" y="41797"/>
                    <a:pt x="418225" y="56884"/>
                  </a:cubicBezTo>
                  <a:lnTo>
                    <a:pt x="418225" y="56884"/>
                  </a:lnTo>
                  <a:cubicBezTo>
                    <a:pt x="418225" y="88300"/>
                    <a:pt x="392757" y="113768"/>
                    <a:pt x="361341" y="113768"/>
                  </a:cubicBezTo>
                  <a:lnTo>
                    <a:pt x="56884" y="113768"/>
                  </a:lnTo>
                  <a:cubicBezTo>
                    <a:pt x="25468" y="113768"/>
                    <a:pt x="0" y="88300"/>
                    <a:pt x="0" y="56884"/>
                  </a:cubicBezTo>
                  <a:lnTo>
                    <a:pt x="0" y="56884"/>
                  </a:lnTo>
                  <a:cubicBezTo>
                    <a:pt x="0" y="25468"/>
                    <a:pt x="25468" y="0"/>
                    <a:pt x="568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418225" cy="1518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922956" y="7555530"/>
            <a:ext cx="2466661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 More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6249070" y="4638385"/>
            <a:ext cx="1010230" cy="1010230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6249070" y="4964651"/>
            <a:ext cx="1010230" cy="37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3"/>
              </a:lnSpc>
            </a:pPr>
            <a:r>
              <a:rPr lang="en-US" sz="25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6381397" y="6183699"/>
            <a:ext cx="745577" cy="745577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6381397" y="6429483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16381397" y="3357724"/>
            <a:ext cx="745577" cy="745577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16381397" y="3603508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51538" y="1028700"/>
            <a:ext cx="507762" cy="308350"/>
          </a:xfrm>
          <a:custGeom>
            <a:avLst/>
            <a:gdLst/>
            <a:ahLst/>
            <a:cxnLst/>
            <a:rect r="r" b="b" t="t" l="l"/>
            <a:pathLst>
              <a:path h="308350" w="507762">
                <a:moveTo>
                  <a:pt x="0" y="0"/>
                </a:moveTo>
                <a:lnTo>
                  <a:pt x="507762" y="0"/>
                </a:lnTo>
                <a:lnTo>
                  <a:pt x="507762" y="308350"/>
                </a:lnTo>
                <a:lnTo>
                  <a:pt x="0" y="308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43509"/>
            <a:ext cx="2625009" cy="28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Dimas Hermawan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22986" y="974929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334438" y="886061"/>
            <a:ext cx="1704988" cy="593627"/>
            <a:chOff x="0" y="0"/>
            <a:chExt cx="240327" cy="836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0327" cy="83675"/>
            </a:xfrm>
            <a:custGeom>
              <a:avLst/>
              <a:gdLst/>
              <a:ahLst/>
              <a:cxnLst/>
              <a:rect r="r" b="b" t="t" l="l"/>
              <a:pathLst>
                <a:path h="83675" w="240327">
                  <a:moveTo>
                    <a:pt x="41838" y="0"/>
                  </a:moveTo>
                  <a:lnTo>
                    <a:pt x="198490" y="0"/>
                  </a:lnTo>
                  <a:cubicBezTo>
                    <a:pt x="209586" y="0"/>
                    <a:pt x="220227" y="4408"/>
                    <a:pt x="228074" y="12254"/>
                  </a:cubicBezTo>
                  <a:cubicBezTo>
                    <a:pt x="235920" y="20100"/>
                    <a:pt x="240327" y="30742"/>
                    <a:pt x="240327" y="41838"/>
                  </a:cubicBezTo>
                  <a:lnTo>
                    <a:pt x="240327" y="41838"/>
                  </a:lnTo>
                  <a:cubicBezTo>
                    <a:pt x="240327" y="64944"/>
                    <a:pt x="221596" y="83675"/>
                    <a:pt x="198490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40327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66896" y="2338370"/>
            <a:ext cx="6856090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Tujuan Project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259946" y="2148632"/>
            <a:ext cx="4834841" cy="8423951"/>
            <a:chOff x="0" y="0"/>
            <a:chExt cx="726717" cy="12661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26717" cy="1266190"/>
            </a:xfrm>
            <a:custGeom>
              <a:avLst/>
              <a:gdLst/>
              <a:ahLst/>
              <a:cxnLst/>
              <a:rect r="r" b="b" t="t" l="l"/>
              <a:pathLst>
                <a:path h="1266190" w="726717">
                  <a:moveTo>
                    <a:pt x="36829" y="0"/>
                  </a:moveTo>
                  <a:lnTo>
                    <a:pt x="689887" y="0"/>
                  </a:lnTo>
                  <a:cubicBezTo>
                    <a:pt x="699655" y="0"/>
                    <a:pt x="709023" y="3880"/>
                    <a:pt x="715930" y="10787"/>
                  </a:cubicBezTo>
                  <a:cubicBezTo>
                    <a:pt x="722837" y="17694"/>
                    <a:pt x="726717" y="27062"/>
                    <a:pt x="726717" y="36829"/>
                  </a:cubicBezTo>
                  <a:lnTo>
                    <a:pt x="726717" y="1229361"/>
                  </a:lnTo>
                  <a:cubicBezTo>
                    <a:pt x="726717" y="1249701"/>
                    <a:pt x="710228" y="1266190"/>
                    <a:pt x="689887" y="1266190"/>
                  </a:cubicBezTo>
                  <a:lnTo>
                    <a:pt x="36829" y="1266190"/>
                  </a:lnTo>
                  <a:cubicBezTo>
                    <a:pt x="16489" y="1266190"/>
                    <a:pt x="0" y="1249701"/>
                    <a:pt x="0" y="1229361"/>
                  </a:cubicBezTo>
                  <a:lnTo>
                    <a:pt x="0" y="36829"/>
                  </a:lnTo>
                  <a:cubicBezTo>
                    <a:pt x="0" y="16489"/>
                    <a:pt x="16489" y="0"/>
                    <a:pt x="36829" y="0"/>
                  </a:cubicBezTo>
                  <a:close/>
                </a:path>
              </a:pathLst>
            </a:custGeom>
            <a:blipFill>
              <a:blip r:embed="rId4"/>
              <a:stretch>
                <a:fillRect l="-8041" t="0" r="-8041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66896" y="3953351"/>
            <a:ext cx="6722225" cy="428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Klasifikasi Sentimen: Mengkategorikan ulasan menjadi Positive, Negative, atau Mixed.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Identifikasi Aspek Produk: Menemukan fitur produk yang paling sering dibahas (misal: baterai, layar, performa).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Generasi Insight: Memberikan rekomendasi berbasis data untuk perbaikan produk.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Visualisasi Data: Menyajikan hasil analisis dalam bentuk grafik yang mudah dipahami.</a:t>
            </a:r>
          </a:p>
          <a:p>
            <a:pPr algn="just">
              <a:lnSpc>
                <a:spcPts val="3400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16249070" y="4638385"/>
            <a:ext cx="1010230" cy="101023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6249070" y="4964651"/>
            <a:ext cx="1010230" cy="37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3"/>
              </a:lnSpc>
            </a:pPr>
            <a:r>
              <a:rPr lang="en-US" sz="25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381397" y="6183699"/>
            <a:ext cx="745577" cy="74557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6381397" y="6429483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6381397" y="3357724"/>
            <a:ext cx="745577" cy="74557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6381397" y="3603508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1184083">
            <a:off x="11564967" y="-3218375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9999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51538" y="1028700"/>
            <a:ext cx="507762" cy="308350"/>
          </a:xfrm>
          <a:custGeom>
            <a:avLst/>
            <a:gdLst/>
            <a:ahLst/>
            <a:cxnLst/>
            <a:rect r="r" b="b" t="t" l="l"/>
            <a:pathLst>
              <a:path h="308350" w="507762">
                <a:moveTo>
                  <a:pt x="0" y="0"/>
                </a:moveTo>
                <a:lnTo>
                  <a:pt x="507762" y="0"/>
                </a:lnTo>
                <a:lnTo>
                  <a:pt x="507762" y="308350"/>
                </a:lnTo>
                <a:lnTo>
                  <a:pt x="0" y="308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43509"/>
            <a:ext cx="2625009" cy="288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Avery Davis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22986" y="974929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334438" y="886061"/>
            <a:ext cx="1704988" cy="593627"/>
            <a:chOff x="0" y="0"/>
            <a:chExt cx="240327" cy="836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0327" cy="83675"/>
            </a:xfrm>
            <a:custGeom>
              <a:avLst/>
              <a:gdLst/>
              <a:ahLst/>
              <a:cxnLst/>
              <a:rect r="r" b="b" t="t" l="l"/>
              <a:pathLst>
                <a:path h="83675" w="240327">
                  <a:moveTo>
                    <a:pt x="41838" y="0"/>
                  </a:moveTo>
                  <a:lnTo>
                    <a:pt x="198490" y="0"/>
                  </a:lnTo>
                  <a:cubicBezTo>
                    <a:pt x="209586" y="0"/>
                    <a:pt x="220227" y="4408"/>
                    <a:pt x="228074" y="12254"/>
                  </a:cubicBezTo>
                  <a:cubicBezTo>
                    <a:pt x="235920" y="20100"/>
                    <a:pt x="240327" y="30742"/>
                    <a:pt x="240327" y="41838"/>
                  </a:cubicBezTo>
                  <a:lnTo>
                    <a:pt x="240327" y="41838"/>
                  </a:lnTo>
                  <a:cubicBezTo>
                    <a:pt x="240327" y="64944"/>
                    <a:pt x="221596" y="83675"/>
                    <a:pt x="198490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40327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66896" y="2338370"/>
            <a:ext cx="6856090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43510" y="3866645"/>
            <a:ext cx="5010873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Dummy dataset 100 ulasan pelanggan smarthphone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866896" y="3990470"/>
            <a:ext cx="1556234" cy="593627"/>
            <a:chOff x="0" y="0"/>
            <a:chExt cx="219360" cy="83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9360" cy="83675"/>
            </a:xfrm>
            <a:custGeom>
              <a:avLst/>
              <a:gdLst/>
              <a:ahLst/>
              <a:cxnLst/>
              <a:rect r="r" b="b" t="t" l="l"/>
              <a:pathLst>
                <a:path h="83675" w="219360">
                  <a:moveTo>
                    <a:pt x="41838" y="0"/>
                  </a:moveTo>
                  <a:lnTo>
                    <a:pt x="177522" y="0"/>
                  </a:lnTo>
                  <a:cubicBezTo>
                    <a:pt x="188618" y="0"/>
                    <a:pt x="199260" y="4408"/>
                    <a:pt x="207106" y="12254"/>
                  </a:cubicBezTo>
                  <a:cubicBezTo>
                    <a:pt x="214952" y="20100"/>
                    <a:pt x="219360" y="30742"/>
                    <a:pt x="219360" y="41838"/>
                  </a:cubicBezTo>
                  <a:lnTo>
                    <a:pt x="219360" y="41838"/>
                  </a:lnTo>
                  <a:cubicBezTo>
                    <a:pt x="219360" y="52934"/>
                    <a:pt x="214952" y="63575"/>
                    <a:pt x="207106" y="71421"/>
                  </a:cubicBezTo>
                  <a:cubicBezTo>
                    <a:pt x="199260" y="79267"/>
                    <a:pt x="188618" y="83675"/>
                    <a:pt x="177522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19360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070773" y="4079337"/>
            <a:ext cx="114847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Sumber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943510" y="5373977"/>
            <a:ext cx="5010873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CSV, 1 kolom teks review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866896" y="5365147"/>
            <a:ext cx="1556234" cy="593627"/>
            <a:chOff x="0" y="0"/>
            <a:chExt cx="219360" cy="8367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9360" cy="83675"/>
            </a:xfrm>
            <a:custGeom>
              <a:avLst/>
              <a:gdLst/>
              <a:ahLst/>
              <a:cxnLst/>
              <a:rect r="r" b="b" t="t" l="l"/>
              <a:pathLst>
                <a:path h="83675" w="219360">
                  <a:moveTo>
                    <a:pt x="41838" y="0"/>
                  </a:moveTo>
                  <a:lnTo>
                    <a:pt x="177522" y="0"/>
                  </a:lnTo>
                  <a:cubicBezTo>
                    <a:pt x="188618" y="0"/>
                    <a:pt x="199260" y="4408"/>
                    <a:pt x="207106" y="12254"/>
                  </a:cubicBezTo>
                  <a:cubicBezTo>
                    <a:pt x="214952" y="20100"/>
                    <a:pt x="219360" y="30742"/>
                    <a:pt x="219360" y="41838"/>
                  </a:cubicBezTo>
                  <a:lnTo>
                    <a:pt x="219360" y="41838"/>
                  </a:lnTo>
                  <a:cubicBezTo>
                    <a:pt x="219360" y="52934"/>
                    <a:pt x="214952" y="63575"/>
                    <a:pt x="207106" y="71421"/>
                  </a:cubicBezTo>
                  <a:cubicBezTo>
                    <a:pt x="199260" y="79267"/>
                    <a:pt x="188618" y="83675"/>
                    <a:pt x="177522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19360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070773" y="5454015"/>
            <a:ext cx="114847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Format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6249070" y="4638385"/>
            <a:ext cx="1010230" cy="101023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6249070" y="4964651"/>
            <a:ext cx="1010230" cy="37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3"/>
              </a:lnSpc>
            </a:pPr>
            <a:r>
              <a:rPr lang="en-US" sz="25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6381397" y="6183699"/>
            <a:ext cx="745577" cy="745577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6381397" y="6429483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6381397" y="3357724"/>
            <a:ext cx="745577" cy="74557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6381397" y="3603508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name="Freeform 33" id="33"/>
          <p:cNvSpPr/>
          <p:nvPr/>
        </p:nvSpPr>
        <p:spPr>
          <a:xfrm flipH="false" flipV="false" rot="1184083">
            <a:off x="11564967" y="-3218375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1962094" y="6461892"/>
            <a:ext cx="2514317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Contoh review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1866896" y="6410433"/>
            <a:ext cx="2773195" cy="518843"/>
            <a:chOff x="0" y="0"/>
            <a:chExt cx="390897" cy="73134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390897" cy="73134"/>
            </a:xfrm>
            <a:custGeom>
              <a:avLst/>
              <a:gdLst/>
              <a:ahLst/>
              <a:cxnLst/>
              <a:rect r="r" b="b" t="t" l="l"/>
              <a:pathLst>
                <a:path h="73134" w="390897">
                  <a:moveTo>
                    <a:pt x="36567" y="0"/>
                  </a:moveTo>
                  <a:lnTo>
                    <a:pt x="354330" y="0"/>
                  </a:lnTo>
                  <a:cubicBezTo>
                    <a:pt x="374526" y="0"/>
                    <a:pt x="390897" y="16372"/>
                    <a:pt x="390897" y="36567"/>
                  </a:cubicBezTo>
                  <a:lnTo>
                    <a:pt x="390897" y="36567"/>
                  </a:lnTo>
                  <a:cubicBezTo>
                    <a:pt x="390897" y="46265"/>
                    <a:pt x="387045" y="55566"/>
                    <a:pt x="380187" y="62424"/>
                  </a:cubicBezTo>
                  <a:cubicBezTo>
                    <a:pt x="373329" y="69281"/>
                    <a:pt x="364028" y="73134"/>
                    <a:pt x="354330" y="73134"/>
                  </a:cubicBezTo>
                  <a:lnTo>
                    <a:pt x="36567" y="73134"/>
                  </a:lnTo>
                  <a:cubicBezTo>
                    <a:pt x="16372" y="73134"/>
                    <a:pt x="0" y="56762"/>
                    <a:pt x="0" y="36567"/>
                  </a:cubicBezTo>
                  <a:lnTo>
                    <a:pt x="0" y="36567"/>
                  </a:lnTo>
                  <a:cubicBezTo>
                    <a:pt x="0" y="16372"/>
                    <a:pt x="16372" y="0"/>
                    <a:pt x="365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390897" cy="1112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4875526" y="6110288"/>
            <a:ext cx="5010873" cy="299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“The battery lasts all day, I am very satisfied!”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“This phone crashes often and is very slow.”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“I love the screen colors, but it’s too dim outdoors.”</a:t>
            </a:r>
          </a:p>
          <a:p>
            <a:pPr algn="just">
              <a:lnSpc>
                <a:spcPts val="3400"/>
              </a:lnSpc>
            </a:pPr>
          </a:p>
        </p:txBody>
      </p:sp>
      <p:grpSp>
        <p:nvGrpSpPr>
          <p:cNvPr name="Group 39" id="39"/>
          <p:cNvGrpSpPr/>
          <p:nvPr/>
        </p:nvGrpSpPr>
        <p:grpSpPr>
          <a:xfrm rot="0">
            <a:off x="10412346" y="2301032"/>
            <a:ext cx="4834841" cy="8423951"/>
            <a:chOff x="0" y="0"/>
            <a:chExt cx="726717" cy="126619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726717" cy="1266190"/>
            </a:xfrm>
            <a:custGeom>
              <a:avLst/>
              <a:gdLst/>
              <a:ahLst/>
              <a:cxnLst/>
              <a:rect r="r" b="b" t="t" l="l"/>
              <a:pathLst>
                <a:path h="1266190" w="726717">
                  <a:moveTo>
                    <a:pt x="36829" y="0"/>
                  </a:moveTo>
                  <a:lnTo>
                    <a:pt x="689887" y="0"/>
                  </a:lnTo>
                  <a:cubicBezTo>
                    <a:pt x="699655" y="0"/>
                    <a:pt x="709023" y="3880"/>
                    <a:pt x="715930" y="10787"/>
                  </a:cubicBezTo>
                  <a:cubicBezTo>
                    <a:pt x="722837" y="17694"/>
                    <a:pt x="726717" y="27062"/>
                    <a:pt x="726717" y="36829"/>
                  </a:cubicBezTo>
                  <a:lnTo>
                    <a:pt x="726717" y="1229361"/>
                  </a:lnTo>
                  <a:cubicBezTo>
                    <a:pt x="726717" y="1249701"/>
                    <a:pt x="710228" y="1266190"/>
                    <a:pt x="689887" y="1266190"/>
                  </a:cubicBezTo>
                  <a:lnTo>
                    <a:pt x="36829" y="1266190"/>
                  </a:lnTo>
                  <a:cubicBezTo>
                    <a:pt x="16489" y="1266190"/>
                    <a:pt x="0" y="1249701"/>
                    <a:pt x="0" y="1229361"/>
                  </a:cubicBezTo>
                  <a:lnTo>
                    <a:pt x="0" y="36829"/>
                  </a:lnTo>
                  <a:cubicBezTo>
                    <a:pt x="0" y="16489"/>
                    <a:pt x="16489" y="0"/>
                    <a:pt x="36829" y="0"/>
                  </a:cubicBezTo>
                  <a:close/>
                </a:path>
              </a:pathLst>
            </a:custGeom>
            <a:blipFill>
              <a:blip r:embed="rId5"/>
              <a:stretch>
                <a:fillRect l="-7263" t="0" r="-7263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51538" y="1028700"/>
            <a:ext cx="507762" cy="308350"/>
          </a:xfrm>
          <a:custGeom>
            <a:avLst/>
            <a:gdLst/>
            <a:ahLst/>
            <a:cxnLst/>
            <a:rect r="r" b="b" t="t" l="l"/>
            <a:pathLst>
              <a:path h="308350" w="507762">
                <a:moveTo>
                  <a:pt x="0" y="0"/>
                </a:moveTo>
                <a:lnTo>
                  <a:pt x="507762" y="0"/>
                </a:lnTo>
                <a:lnTo>
                  <a:pt x="507762" y="308350"/>
                </a:lnTo>
                <a:lnTo>
                  <a:pt x="0" y="308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184083">
            <a:off x="1691341" y="-1403373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7" y="0"/>
                </a:lnTo>
                <a:lnTo>
                  <a:pt x="5755537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43509"/>
            <a:ext cx="2625009" cy="28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Dimas Hermawan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804754" y="8899525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22986" y="974929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7962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334438" y="886061"/>
            <a:ext cx="1704988" cy="593627"/>
            <a:chOff x="0" y="0"/>
            <a:chExt cx="240327" cy="836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40327" cy="83675"/>
            </a:xfrm>
            <a:custGeom>
              <a:avLst/>
              <a:gdLst/>
              <a:ahLst/>
              <a:cxnLst/>
              <a:rect r="r" b="b" t="t" l="l"/>
              <a:pathLst>
                <a:path h="83675" w="240327">
                  <a:moveTo>
                    <a:pt x="41838" y="0"/>
                  </a:moveTo>
                  <a:lnTo>
                    <a:pt x="198490" y="0"/>
                  </a:lnTo>
                  <a:cubicBezTo>
                    <a:pt x="209586" y="0"/>
                    <a:pt x="220227" y="4408"/>
                    <a:pt x="228074" y="12254"/>
                  </a:cubicBezTo>
                  <a:cubicBezTo>
                    <a:pt x="235920" y="20100"/>
                    <a:pt x="240327" y="30742"/>
                    <a:pt x="240327" y="41838"/>
                  </a:cubicBezTo>
                  <a:lnTo>
                    <a:pt x="240327" y="41838"/>
                  </a:lnTo>
                  <a:cubicBezTo>
                    <a:pt x="240327" y="64944"/>
                    <a:pt x="221596" y="83675"/>
                    <a:pt x="198490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40327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101707" y="1885581"/>
            <a:ext cx="6307687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Proses Analis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329337" y="3128588"/>
            <a:ext cx="15420177" cy="2410524"/>
            <a:chOff x="0" y="0"/>
            <a:chExt cx="2388989" cy="37345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88989" cy="373453"/>
            </a:xfrm>
            <a:custGeom>
              <a:avLst/>
              <a:gdLst/>
              <a:ahLst/>
              <a:cxnLst/>
              <a:rect r="r" b="b" t="t" l="l"/>
              <a:pathLst>
                <a:path h="373453" w="2388989">
                  <a:moveTo>
                    <a:pt x="11547" y="0"/>
                  </a:moveTo>
                  <a:lnTo>
                    <a:pt x="2377442" y="0"/>
                  </a:lnTo>
                  <a:cubicBezTo>
                    <a:pt x="2380504" y="0"/>
                    <a:pt x="2383441" y="1217"/>
                    <a:pt x="2385607" y="3382"/>
                  </a:cubicBezTo>
                  <a:cubicBezTo>
                    <a:pt x="2387772" y="5548"/>
                    <a:pt x="2388989" y="8485"/>
                    <a:pt x="2388989" y="11547"/>
                  </a:cubicBezTo>
                  <a:lnTo>
                    <a:pt x="2388989" y="361906"/>
                  </a:lnTo>
                  <a:cubicBezTo>
                    <a:pt x="2388989" y="364968"/>
                    <a:pt x="2387772" y="367905"/>
                    <a:pt x="2385607" y="370071"/>
                  </a:cubicBezTo>
                  <a:cubicBezTo>
                    <a:pt x="2383441" y="372237"/>
                    <a:pt x="2380504" y="373453"/>
                    <a:pt x="2377442" y="373453"/>
                  </a:cubicBezTo>
                  <a:lnTo>
                    <a:pt x="11547" y="373453"/>
                  </a:lnTo>
                  <a:cubicBezTo>
                    <a:pt x="8485" y="373453"/>
                    <a:pt x="5548" y="372237"/>
                    <a:pt x="3382" y="370071"/>
                  </a:cubicBezTo>
                  <a:cubicBezTo>
                    <a:pt x="1217" y="367905"/>
                    <a:pt x="0" y="364968"/>
                    <a:pt x="0" y="361906"/>
                  </a:cubicBezTo>
                  <a:lnTo>
                    <a:pt x="0" y="11547"/>
                  </a:lnTo>
                  <a:cubicBezTo>
                    <a:pt x="0" y="8485"/>
                    <a:pt x="1217" y="5548"/>
                    <a:pt x="3382" y="3382"/>
                  </a:cubicBezTo>
                  <a:cubicBezTo>
                    <a:pt x="5548" y="1217"/>
                    <a:pt x="8485" y="0"/>
                    <a:pt x="11547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6877" r="0" b="-16877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2341204" y="5901702"/>
            <a:ext cx="7698221" cy="2832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66"/>
              </a:lnSpc>
            </a:pPr>
            <a:r>
              <a:rPr lang="en-US" sz="221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📂 Dataset → 100 customer reviews (CSV)</a:t>
            </a:r>
          </a:p>
          <a:p>
            <a:pPr algn="just">
              <a:lnSpc>
                <a:spcPts val="3766"/>
              </a:lnSpc>
            </a:pPr>
            <a:r>
              <a:rPr lang="en-US" sz="221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🤖 IBM Granite → klasifikasi sentiment &amp; aspek</a:t>
            </a:r>
          </a:p>
          <a:p>
            <a:pPr algn="just">
              <a:lnSpc>
                <a:spcPts val="3766"/>
              </a:lnSpc>
            </a:pPr>
            <a:r>
              <a:rPr lang="en-US" sz="221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📊 Statistik &amp; Visualisasi → distribusi sentiment &amp; aspek</a:t>
            </a:r>
          </a:p>
          <a:p>
            <a:pPr algn="just">
              <a:lnSpc>
                <a:spcPts val="3766"/>
              </a:lnSpc>
            </a:pPr>
            <a:r>
              <a:rPr lang="en-US" sz="221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💡 Insight &amp; Rekomendasi → hasil analisis untuk perbaikan produk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51538" y="1028700"/>
            <a:ext cx="507762" cy="308350"/>
          </a:xfrm>
          <a:custGeom>
            <a:avLst/>
            <a:gdLst/>
            <a:ahLst/>
            <a:cxnLst/>
            <a:rect r="r" b="b" t="t" l="l"/>
            <a:pathLst>
              <a:path h="308350" w="507762">
                <a:moveTo>
                  <a:pt x="0" y="0"/>
                </a:moveTo>
                <a:lnTo>
                  <a:pt x="507762" y="0"/>
                </a:lnTo>
                <a:lnTo>
                  <a:pt x="507762" y="308350"/>
                </a:lnTo>
                <a:lnTo>
                  <a:pt x="0" y="308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43509"/>
            <a:ext cx="2625009" cy="28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Dimas Hermawan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22986" y="974929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334438" y="886061"/>
            <a:ext cx="1704988" cy="593627"/>
            <a:chOff x="0" y="0"/>
            <a:chExt cx="240327" cy="836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0327" cy="83675"/>
            </a:xfrm>
            <a:custGeom>
              <a:avLst/>
              <a:gdLst/>
              <a:ahLst/>
              <a:cxnLst/>
              <a:rect r="r" b="b" t="t" l="l"/>
              <a:pathLst>
                <a:path h="83675" w="240327">
                  <a:moveTo>
                    <a:pt x="41838" y="0"/>
                  </a:moveTo>
                  <a:lnTo>
                    <a:pt x="198490" y="0"/>
                  </a:lnTo>
                  <a:cubicBezTo>
                    <a:pt x="209586" y="0"/>
                    <a:pt x="220227" y="4408"/>
                    <a:pt x="228074" y="12254"/>
                  </a:cubicBezTo>
                  <a:cubicBezTo>
                    <a:pt x="235920" y="20100"/>
                    <a:pt x="240327" y="30742"/>
                    <a:pt x="240327" y="41838"/>
                  </a:cubicBezTo>
                  <a:lnTo>
                    <a:pt x="240327" y="41838"/>
                  </a:lnTo>
                  <a:cubicBezTo>
                    <a:pt x="240327" y="64944"/>
                    <a:pt x="221596" y="83675"/>
                    <a:pt x="198490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40327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66896" y="2338370"/>
            <a:ext cx="6856090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Hasil Analisis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259946" y="2148632"/>
            <a:ext cx="4834841" cy="8423951"/>
            <a:chOff x="0" y="0"/>
            <a:chExt cx="726717" cy="12661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26717" cy="1266190"/>
            </a:xfrm>
            <a:custGeom>
              <a:avLst/>
              <a:gdLst/>
              <a:ahLst/>
              <a:cxnLst/>
              <a:rect r="r" b="b" t="t" l="l"/>
              <a:pathLst>
                <a:path h="1266190" w="726717">
                  <a:moveTo>
                    <a:pt x="36829" y="0"/>
                  </a:moveTo>
                  <a:lnTo>
                    <a:pt x="689887" y="0"/>
                  </a:lnTo>
                  <a:cubicBezTo>
                    <a:pt x="699655" y="0"/>
                    <a:pt x="709023" y="3880"/>
                    <a:pt x="715930" y="10787"/>
                  </a:cubicBezTo>
                  <a:cubicBezTo>
                    <a:pt x="722837" y="17694"/>
                    <a:pt x="726717" y="27062"/>
                    <a:pt x="726717" y="36829"/>
                  </a:cubicBezTo>
                  <a:lnTo>
                    <a:pt x="726717" y="1229361"/>
                  </a:lnTo>
                  <a:cubicBezTo>
                    <a:pt x="726717" y="1249701"/>
                    <a:pt x="710228" y="1266190"/>
                    <a:pt x="689887" y="1266190"/>
                  </a:cubicBezTo>
                  <a:lnTo>
                    <a:pt x="36829" y="1266190"/>
                  </a:lnTo>
                  <a:cubicBezTo>
                    <a:pt x="16489" y="1266190"/>
                    <a:pt x="0" y="1249701"/>
                    <a:pt x="0" y="1229361"/>
                  </a:cubicBezTo>
                  <a:lnTo>
                    <a:pt x="0" y="36829"/>
                  </a:lnTo>
                  <a:cubicBezTo>
                    <a:pt x="0" y="16489"/>
                    <a:pt x="16489" y="0"/>
                    <a:pt x="36829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579" r="0" b="-1579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66896" y="3953351"/>
            <a:ext cx="6722225" cy="342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Contoh Hasil Klasifikasi Granite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“The battery lasts all day” → Positive, Aspect: Battery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“This phone crashes often” → Negative, Aspect: Performance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“I love the screen colors, but too dim outdoors” → Mixed, Aspect: Screen</a:t>
            </a:r>
          </a:p>
          <a:p>
            <a:pPr algn="just">
              <a:lnSpc>
                <a:spcPts val="3400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16249070" y="4638385"/>
            <a:ext cx="1010230" cy="101023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6249070" y="4964651"/>
            <a:ext cx="1010230" cy="37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3"/>
              </a:lnSpc>
            </a:pPr>
            <a:r>
              <a:rPr lang="en-US" sz="25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381397" y="6183699"/>
            <a:ext cx="745577" cy="74557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6381397" y="6429483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6381397" y="3357724"/>
            <a:ext cx="745577" cy="74557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6381397" y="3603508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1184083">
            <a:off x="11564967" y="-3218375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9999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43509"/>
            <a:ext cx="2625009" cy="28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Dimas Hermawan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804754" y="8899525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41204" y="2763959"/>
            <a:ext cx="4367175" cy="194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Insight &amp; Temuan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413355" y="-1072128"/>
            <a:ext cx="11357123" cy="5778486"/>
            <a:chOff x="0" y="0"/>
            <a:chExt cx="6134649" cy="312129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134649" cy="3121299"/>
            </a:xfrm>
            <a:custGeom>
              <a:avLst/>
              <a:gdLst/>
              <a:ahLst/>
              <a:cxnLst/>
              <a:rect r="r" b="b" t="t" l="l"/>
              <a:pathLst>
                <a:path h="3121299" w="6134649">
                  <a:moveTo>
                    <a:pt x="19066" y="0"/>
                  </a:moveTo>
                  <a:lnTo>
                    <a:pt x="6115583" y="0"/>
                  </a:lnTo>
                  <a:cubicBezTo>
                    <a:pt x="6126113" y="0"/>
                    <a:pt x="6134649" y="8536"/>
                    <a:pt x="6134649" y="19066"/>
                  </a:cubicBezTo>
                  <a:lnTo>
                    <a:pt x="6134649" y="3102234"/>
                  </a:lnTo>
                  <a:cubicBezTo>
                    <a:pt x="6134649" y="3107290"/>
                    <a:pt x="6132640" y="3112140"/>
                    <a:pt x="6129065" y="3115715"/>
                  </a:cubicBezTo>
                  <a:cubicBezTo>
                    <a:pt x="6125489" y="3119291"/>
                    <a:pt x="6120640" y="3121299"/>
                    <a:pt x="6115583" y="3121299"/>
                  </a:cubicBezTo>
                  <a:lnTo>
                    <a:pt x="19066" y="3121299"/>
                  </a:lnTo>
                  <a:cubicBezTo>
                    <a:pt x="8536" y="3121299"/>
                    <a:pt x="0" y="3112763"/>
                    <a:pt x="0" y="3102234"/>
                  </a:cubicBezTo>
                  <a:lnTo>
                    <a:pt x="0" y="19066"/>
                  </a:lnTo>
                  <a:cubicBezTo>
                    <a:pt x="0" y="8536"/>
                    <a:pt x="8536" y="0"/>
                    <a:pt x="190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134649" cy="3159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835917" y="-304125"/>
            <a:ext cx="4565789" cy="4584330"/>
            <a:chOff x="0" y="0"/>
            <a:chExt cx="404756" cy="40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39000" y="0"/>
                  </a:moveTo>
                  <a:lnTo>
                    <a:pt x="365757" y="0"/>
                  </a:lnTo>
                  <a:cubicBezTo>
                    <a:pt x="376100" y="0"/>
                    <a:pt x="386020" y="4109"/>
                    <a:pt x="393334" y="11423"/>
                  </a:cubicBezTo>
                  <a:cubicBezTo>
                    <a:pt x="400647" y="18737"/>
                    <a:pt x="404756" y="28656"/>
                    <a:pt x="404756" y="39000"/>
                  </a:cubicBezTo>
                  <a:lnTo>
                    <a:pt x="404756" y="367400"/>
                  </a:lnTo>
                  <a:cubicBezTo>
                    <a:pt x="404756" y="377744"/>
                    <a:pt x="400647" y="387663"/>
                    <a:pt x="393334" y="394977"/>
                  </a:cubicBezTo>
                  <a:cubicBezTo>
                    <a:pt x="386020" y="402291"/>
                    <a:pt x="376100" y="406400"/>
                    <a:pt x="365757" y="406400"/>
                  </a:cubicBezTo>
                  <a:lnTo>
                    <a:pt x="39000" y="406400"/>
                  </a:lnTo>
                  <a:cubicBezTo>
                    <a:pt x="28656" y="406400"/>
                    <a:pt x="18737" y="402291"/>
                    <a:pt x="11423" y="394977"/>
                  </a:cubicBezTo>
                  <a:cubicBezTo>
                    <a:pt x="4109" y="387663"/>
                    <a:pt x="0" y="377744"/>
                    <a:pt x="0" y="367400"/>
                  </a:cubicBezTo>
                  <a:lnTo>
                    <a:pt x="0" y="39000"/>
                  </a:lnTo>
                  <a:cubicBezTo>
                    <a:pt x="0" y="28656"/>
                    <a:pt x="4109" y="18737"/>
                    <a:pt x="11423" y="11423"/>
                  </a:cubicBezTo>
                  <a:cubicBezTo>
                    <a:pt x="18737" y="4109"/>
                    <a:pt x="28656" y="0"/>
                    <a:pt x="39000" y="0"/>
                  </a:cubicBezTo>
                  <a:close/>
                </a:path>
              </a:pathLst>
            </a:custGeom>
            <a:blipFill>
              <a:blip r:embed="rId2"/>
              <a:stretch>
                <a:fillRect l="-45171" t="0" r="-45171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3904718" y="-304125"/>
            <a:ext cx="4565789" cy="4584330"/>
            <a:chOff x="0" y="0"/>
            <a:chExt cx="404756" cy="406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39000" y="0"/>
                  </a:moveTo>
                  <a:lnTo>
                    <a:pt x="365757" y="0"/>
                  </a:lnTo>
                  <a:cubicBezTo>
                    <a:pt x="376100" y="0"/>
                    <a:pt x="386020" y="4109"/>
                    <a:pt x="393334" y="11423"/>
                  </a:cubicBezTo>
                  <a:cubicBezTo>
                    <a:pt x="400647" y="18737"/>
                    <a:pt x="404756" y="28656"/>
                    <a:pt x="404756" y="39000"/>
                  </a:cubicBezTo>
                  <a:lnTo>
                    <a:pt x="404756" y="367400"/>
                  </a:lnTo>
                  <a:cubicBezTo>
                    <a:pt x="404756" y="377744"/>
                    <a:pt x="400647" y="387663"/>
                    <a:pt x="393334" y="394977"/>
                  </a:cubicBezTo>
                  <a:cubicBezTo>
                    <a:pt x="386020" y="402291"/>
                    <a:pt x="376100" y="406400"/>
                    <a:pt x="365757" y="406400"/>
                  </a:cubicBezTo>
                  <a:lnTo>
                    <a:pt x="39000" y="406400"/>
                  </a:lnTo>
                  <a:cubicBezTo>
                    <a:pt x="28656" y="406400"/>
                    <a:pt x="18737" y="402291"/>
                    <a:pt x="11423" y="394977"/>
                  </a:cubicBezTo>
                  <a:cubicBezTo>
                    <a:pt x="4109" y="387663"/>
                    <a:pt x="0" y="377744"/>
                    <a:pt x="0" y="367400"/>
                  </a:cubicBezTo>
                  <a:lnTo>
                    <a:pt x="0" y="39000"/>
                  </a:lnTo>
                  <a:cubicBezTo>
                    <a:pt x="0" y="28656"/>
                    <a:pt x="4109" y="18737"/>
                    <a:pt x="11423" y="11423"/>
                  </a:cubicBezTo>
                  <a:cubicBezTo>
                    <a:pt x="18737" y="4109"/>
                    <a:pt x="28656" y="0"/>
                    <a:pt x="39000" y="0"/>
                  </a:cubicBezTo>
                  <a:close/>
                </a:path>
              </a:pathLst>
            </a:custGeom>
            <a:blipFill>
              <a:blip r:embed="rId3"/>
              <a:stretch>
                <a:fillRect l="-25351" t="0" r="-25351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341204" y="5019675"/>
            <a:ext cx="5051344" cy="385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Sentiment: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60% review positif → produk cukup diterima dengan baik.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30% review negatif → terutama pada performa &amp; software.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10% review mixed → biasanya membandingkan kelebihan &amp; kekurangan screen.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8413355" y="5547418"/>
            <a:ext cx="5051344" cy="342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Aspek Teratas: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Battery → paling sering dipuji (daya tahan lama).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Performance → paling banyak dikeluhkan (crash, lag).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Screen → mixed (warna bagus, brightness lemah).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-4564371">
            <a:off x="15451371" y="3490371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51538" y="1028700"/>
            <a:ext cx="507762" cy="308350"/>
          </a:xfrm>
          <a:custGeom>
            <a:avLst/>
            <a:gdLst/>
            <a:ahLst/>
            <a:cxnLst/>
            <a:rect r="r" b="b" t="t" l="l"/>
            <a:pathLst>
              <a:path h="308350" w="507762">
                <a:moveTo>
                  <a:pt x="0" y="0"/>
                </a:moveTo>
                <a:lnTo>
                  <a:pt x="507762" y="0"/>
                </a:lnTo>
                <a:lnTo>
                  <a:pt x="507762" y="308350"/>
                </a:lnTo>
                <a:lnTo>
                  <a:pt x="0" y="308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722986" y="974929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334438" y="886061"/>
            <a:ext cx="1704988" cy="593627"/>
            <a:chOff x="0" y="0"/>
            <a:chExt cx="240327" cy="836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327" cy="83675"/>
            </a:xfrm>
            <a:custGeom>
              <a:avLst/>
              <a:gdLst/>
              <a:ahLst/>
              <a:cxnLst/>
              <a:rect r="r" b="b" t="t" l="l"/>
              <a:pathLst>
                <a:path h="83675" w="240327">
                  <a:moveTo>
                    <a:pt x="41838" y="0"/>
                  </a:moveTo>
                  <a:lnTo>
                    <a:pt x="198490" y="0"/>
                  </a:lnTo>
                  <a:cubicBezTo>
                    <a:pt x="209586" y="0"/>
                    <a:pt x="220227" y="4408"/>
                    <a:pt x="228074" y="12254"/>
                  </a:cubicBezTo>
                  <a:cubicBezTo>
                    <a:pt x="235920" y="20100"/>
                    <a:pt x="240327" y="30742"/>
                    <a:pt x="240327" y="41838"/>
                  </a:cubicBezTo>
                  <a:lnTo>
                    <a:pt x="240327" y="41838"/>
                  </a:lnTo>
                  <a:cubicBezTo>
                    <a:pt x="240327" y="64944"/>
                    <a:pt x="221596" y="83675"/>
                    <a:pt x="198490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327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86932" y="5324883"/>
            <a:ext cx="2839563" cy="2839563"/>
            <a:chOff x="0" y="0"/>
            <a:chExt cx="1652976" cy="165297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52976" cy="1652976"/>
            </a:xfrm>
            <a:custGeom>
              <a:avLst/>
              <a:gdLst/>
              <a:ahLst/>
              <a:cxnLst/>
              <a:rect r="r" b="b" t="t" l="l"/>
              <a:pathLst>
                <a:path h="1652976" w="1652976">
                  <a:moveTo>
                    <a:pt x="76256" y="0"/>
                  </a:moveTo>
                  <a:lnTo>
                    <a:pt x="1576720" y="0"/>
                  </a:lnTo>
                  <a:cubicBezTo>
                    <a:pt x="1618835" y="0"/>
                    <a:pt x="1652976" y="34141"/>
                    <a:pt x="1652976" y="76256"/>
                  </a:cubicBezTo>
                  <a:lnTo>
                    <a:pt x="1652976" y="1576720"/>
                  </a:lnTo>
                  <a:cubicBezTo>
                    <a:pt x="1652976" y="1618835"/>
                    <a:pt x="1618835" y="1652976"/>
                    <a:pt x="1576720" y="1652976"/>
                  </a:cubicBezTo>
                  <a:lnTo>
                    <a:pt x="76256" y="1652976"/>
                  </a:lnTo>
                  <a:cubicBezTo>
                    <a:pt x="34141" y="1652976"/>
                    <a:pt x="0" y="1618835"/>
                    <a:pt x="0" y="1576720"/>
                  </a:cubicBezTo>
                  <a:lnTo>
                    <a:pt x="0" y="76256"/>
                  </a:lnTo>
                  <a:cubicBezTo>
                    <a:pt x="0" y="34141"/>
                    <a:pt x="34141" y="0"/>
                    <a:pt x="7625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652976" cy="169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357355" y="5490233"/>
            <a:ext cx="2498716" cy="2508863"/>
            <a:chOff x="0" y="0"/>
            <a:chExt cx="404756" cy="40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71262" y="0"/>
                  </a:moveTo>
                  <a:lnTo>
                    <a:pt x="333494" y="0"/>
                  </a:lnTo>
                  <a:cubicBezTo>
                    <a:pt x="372851" y="0"/>
                    <a:pt x="404756" y="31905"/>
                    <a:pt x="404756" y="71262"/>
                  </a:cubicBezTo>
                  <a:lnTo>
                    <a:pt x="404756" y="335138"/>
                  </a:lnTo>
                  <a:cubicBezTo>
                    <a:pt x="404756" y="374495"/>
                    <a:pt x="372851" y="406400"/>
                    <a:pt x="333494" y="406400"/>
                  </a:cubicBezTo>
                  <a:lnTo>
                    <a:pt x="71262" y="406400"/>
                  </a:lnTo>
                  <a:cubicBezTo>
                    <a:pt x="31905" y="406400"/>
                    <a:pt x="0" y="374495"/>
                    <a:pt x="0" y="335138"/>
                  </a:cubicBezTo>
                  <a:lnTo>
                    <a:pt x="0" y="71262"/>
                  </a:lnTo>
                  <a:cubicBezTo>
                    <a:pt x="0" y="31905"/>
                    <a:pt x="31905" y="0"/>
                    <a:pt x="71262" y="0"/>
                  </a:cubicBezTo>
                  <a:close/>
                </a:path>
              </a:pathLst>
            </a:custGeom>
            <a:blipFill>
              <a:blip r:embed="rId4"/>
              <a:stretch>
                <a:fillRect l="-100421" t="0" r="-100421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2698892" y="5324883"/>
            <a:ext cx="2839563" cy="2839563"/>
            <a:chOff x="0" y="0"/>
            <a:chExt cx="1652976" cy="16529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52976" cy="1652976"/>
            </a:xfrm>
            <a:custGeom>
              <a:avLst/>
              <a:gdLst/>
              <a:ahLst/>
              <a:cxnLst/>
              <a:rect r="r" b="b" t="t" l="l"/>
              <a:pathLst>
                <a:path h="1652976" w="1652976">
                  <a:moveTo>
                    <a:pt x="76256" y="0"/>
                  </a:moveTo>
                  <a:lnTo>
                    <a:pt x="1576720" y="0"/>
                  </a:lnTo>
                  <a:cubicBezTo>
                    <a:pt x="1618835" y="0"/>
                    <a:pt x="1652976" y="34141"/>
                    <a:pt x="1652976" y="76256"/>
                  </a:cubicBezTo>
                  <a:lnTo>
                    <a:pt x="1652976" y="1576720"/>
                  </a:lnTo>
                  <a:cubicBezTo>
                    <a:pt x="1652976" y="1618835"/>
                    <a:pt x="1618835" y="1652976"/>
                    <a:pt x="1576720" y="1652976"/>
                  </a:cubicBezTo>
                  <a:lnTo>
                    <a:pt x="76256" y="1652976"/>
                  </a:lnTo>
                  <a:cubicBezTo>
                    <a:pt x="34141" y="1652976"/>
                    <a:pt x="0" y="1618835"/>
                    <a:pt x="0" y="1576720"/>
                  </a:cubicBezTo>
                  <a:lnTo>
                    <a:pt x="0" y="76256"/>
                  </a:lnTo>
                  <a:cubicBezTo>
                    <a:pt x="0" y="34141"/>
                    <a:pt x="34141" y="0"/>
                    <a:pt x="7625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652976" cy="169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869316" y="5490233"/>
            <a:ext cx="2498716" cy="2508863"/>
            <a:chOff x="0" y="0"/>
            <a:chExt cx="404756" cy="406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71262" y="0"/>
                  </a:moveTo>
                  <a:lnTo>
                    <a:pt x="333494" y="0"/>
                  </a:lnTo>
                  <a:cubicBezTo>
                    <a:pt x="372851" y="0"/>
                    <a:pt x="404756" y="31905"/>
                    <a:pt x="404756" y="71262"/>
                  </a:cubicBezTo>
                  <a:lnTo>
                    <a:pt x="404756" y="335138"/>
                  </a:lnTo>
                  <a:cubicBezTo>
                    <a:pt x="404756" y="374495"/>
                    <a:pt x="372851" y="406400"/>
                    <a:pt x="333494" y="406400"/>
                  </a:cubicBezTo>
                  <a:lnTo>
                    <a:pt x="71262" y="406400"/>
                  </a:lnTo>
                  <a:cubicBezTo>
                    <a:pt x="31905" y="406400"/>
                    <a:pt x="0" y="374495"/>
                    <a:pt x="0" y="335138"/>
                  </a:cubicBezTo>
                  <a:lnTo>
                    <a:pt x="0" y="71262"/>
                  </a:lnTo>
                  <a:cubicBezTo>
                    <a:pt x="0" y="31905"/>
                    <a:pt x="31905" y="0"/>
                    <a:pt x="71262" y="0"/>
                  </a:cubicBezTo>
                  <a:close/>
                </a:path>
              </a:pathLst>
            </a:custGeom>
            <a:blipFill>
              <a:blip r:embed="rId5"/>
              <a:stretch>
                <a:fillRect l="-25210" t="0" r="-25210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6249070" y="4638385"/>
            <a:ext cx="1010230" cy="101023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381397" y="6183699"/>
            <a:ext cx="745577" cy="74557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6381397" y="3357724"/>
            <a:ext cx="745577" cy="745577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02907" y="2453619"/>
            <a:ext cx="745577" cy="74557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088176" y="2453619"/>
            <a:ext cx="745577" cy="74557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0">
            <a:off x="1638637" y="2690596"/>
            <a:ext cx="274116" cy="271624"/>
          </a:xfrm>
          <a:custGeom>
            <a:avLst/>
            <a:gdLst/>
            <a:ahLst/>
            <a:cxnLst/>
            <a:rect r="r" b="b" t="t" l="l"/>
            <a:pathLst>
              <a:path h="271624" w="274116">
                <a:moveTo>
                  <a:pt x="0" y="0"/>
                </a:moveTo>
                <a:lnTo>
                  <a:pt x="274116" y="0"/>
                </a:lnTo>
                <a:lnTo>
                  <a:pt x="274116" y="271624"/>
                </a:lnTo>
                <a:lnTo>
                  <a:pt x="0" y="2716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9325152" y="2690596"/>
            <a:ext cx="271624" cy="271624"/>
          </a:xfrm>
          <a:custGeom>
            <a:avLst/>
            <a:gdLst/>
            <a:ahLst/>
            <a:cxnLst/>
            <a:rect r="r" b="b" t="t" l="l"/>
            <a:pathLst>
              <a:path h="271624" w="271624">
                <a:moveTo>
                  <a:pt x="0" y="0"/>
                </a:moveTo>
                <a:lnTo>
                  <a:pt x="271624" y="0"/>
                </a:lnTo>
                <a:lnTo>
                  <a:pt x="271624" y="271624"/>
                </a:lnTo>
                <a:lnTo>
                  <a:pt x="0" y="27162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1028700" y="1043509"/>
            <a:ext cx="2625009" cy="28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Dimas Hermawan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804754" y="8899525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57962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593102" y="6816669"/>
            <a:ext cx="6584179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Rekomendasi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2341204" y="2838395"/>
            <a:ext cx="5378403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Optimalkan kinerja (kurangi crash &amp; lag).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Update software lebih stabil.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Tingkatkan kualitas layar untuk penggunaan outdoor.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41" id="41"/>
          <p:cNvSpPr txBox="true"/>
          <p:nvPr/>
        </p:nvSpPr>
        <p:spPr>
          <a:xfrm rot="0">
            <a:off x="2474783" y="2396469"/>
            <a:ext cx="197489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Produk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6249070" y="4964651"/>
            <a:ext cx="1010230" cy="37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3"/>
              </a:lnSpc>
            </a:pPr>
            <a:r>
              <a:rPr lang="en-US" sz="25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6381397" y="6429483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6381397" y="3603508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0180115" y="2958992"/>
            <a:ext cx="5378403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Highlight keunggulan baterai dalam kampanye iklan.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Soroti kamera &amp; desain untuk menarik user visual-oriented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46" id="46"/>
          <p:cNvSpPr txBox="true"/>
          <p:nvPr/>
        </p:nvSpPr>
        <p:spPr>
          <a:xfrm rot="0">
            <a:off x="10160052" y="2396469"/>
            <a:ext cx="197489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Marketing</a:t>
            </a:r>
          </a:p>
        </p:txBody>
      </p:sp>
      <p:sp>
        <p:nvSpPr>
          <p:cNvPr name="Freeform 47" id="47"/>
          <p:cNvSpPr/>
          <p:nvPr/>
        </p:nvSpPr>
        <p:spPr>
          <a:xfrm flipH="false" flipV="false" rot="-5967585">
            <a:off x="4545919" y="2282804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7" y="0"/>
                </a:lnTo>
                <a:lnTo>
                  <a:pt x="5755537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19999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51538" y="1028700"/>
            <a:ext cx="507762" cy="308350"/>
          </a:xfrm>
          <a:custGeom>
            <a:avLst/>
            <a:gdLst/>
            <a:ahLst/>
            <a:cxnLst/>
            <a:rect r="r" b="b" t="t" l="l"/>
            <a:pathLst>
              <a:path h="308350" w="507762">
                <a:moveTo>
                  <a:pt x="0" y="0"/>
                </a:moveTo>
                <a:lnTo>
                  <a:pt x="507762" y="0"/>
                </a:lnTo>
                <a:lnTo>
                  <a:pt x="507762" y="308350"/>
                </a:lnTo>
                <a:lnTo>
                  <a:pt x="0" y="308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43509"/>
            <a:ext cx="2625009" cy="28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Dimas Hermawan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01707" y="8899541"/>
            <a:ext cx="3467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22986" y="974929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71000" y="974929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334438" y="886061"/>
            <a:ext cx="1704988" cy="593627"/>
            <a:chOff x="0" y="0"/>
            <a:chExt cx="240327" cy="836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0327" cy="83675"/>
            </a:xfrm>
            <a:custGeom>
              <a:avLst/>
              <a:gdLst/>
              <a:ahLst/>
              <a:cxnLst/>
              <a:rect r="r" b="b" t="t" l="l"/>
              <a:pathLst>
                <a:path h="83675" w="240327">
                  <a:moveTo>
                    <a:pt x="41838" y="0"/>
                  </a:moveTo>
                  <a:lnTo>
                    <a:pt x="198490" y="0"/>
                  </a:lnTo>
                  <a:cubicBezTo>
                    <a:pt x="209586" y="0"/>
                    <a:pt x="220227" y="4408"/>
                    <a:pt x="228074" y="12254"/>
                  </a:cubicBezTo>
                  <a:cubicBezTo>
                    <a:pt x="235920" y="20100"/>
                    <a:pt x="240327" y="30742"/>
                    <a:pt x="240327" y="41838"/>
                  </a:cubicBezTo>
                  <a:lnTo>
                    <a:pt x="240327" y="41838"/>
                  </a:lnTo>
                  <a:cubicBezTo>
                    <a:pt x="240327" y="64944"/>
                    <a:pt x="221596" y="83675"/>
                    <a:pt x="198490" y="83675"/>
                  </a:cubicBezTo>
                  <a:lnTo>
                    <a:pt x="41838" y="83675"/>
                  </a:lnTo>
                  <a:cubicBezTo>
                    <a:pt x="30742" y="83675"/>
                    <a:pt x="20100" y="79267"/>
                    <a:pt x="12254" y="71421"/>
                  </a:cubicBezTo>
                  <a:cubicBezTo>
                    <a:pt x="4408" y="63575"/>
                    <a:pt x="0" y="52934"/>
                    <a:pt x="0" y="41838"/>
                  </a:cubicBezTo>
                  <a:lnTo>
                    <a:pt x="0" y="41838"/>
                  </a:lnTo>
                  <a:cubicBezTo>
                    <a:pt x="0" y="30742"/>
                    <a:pt x="4408" y="20100"/>
                    <a:pt x="12254" y="12254"/>
                  </a:cubicBezTo>
                  <a:cubicBezTo>
                    <a:pt x="20100" y="4408"/>
                    <a:pt x="30742" y="0"/>
                    <a:pt x="41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40327" cy="121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66896" y="2328845"/>
            <a:ext cx="8730574" cy="794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7"/>
              </a:lnSpc>
            </a:pPr>
            <a:r>
              <a:rPr lang="en-US" sz="546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AI Support Explanation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259946" y="2148632"/>
            <a:ext cx="4834841" cy="8423951"/>
            <a:chOff x="0" y="0"/>
            <a:chExt cx="726717" cy="12661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26717" cy="1266190"/>
            </a:xfrm>
            <a:custGeom>
              <a:avLst/>
              <a:gdLst/>
              <a:ahLst/>
              <a:cxnLst/>
              <a:rect r="r" b="b" t="t" l="l"/>
              <a:pathLst>
                <a:path h="1266190" w="726717">
                  <a:moveTo>
                    <a:pt x="36829" y="0"/>
                  </a:moveTo>
                  <a:lnTo>
                    <a:pt x="689887" y="0"/>
                  </a:lnTo>
                  <a:cubicBezTo>
                    <a:pt x="699655" y="0"/>
                    <a:pt x="709023" y="3880"/>
                    <a:pt x="715930" y="10787"/>
                  </a:cubicBezTo>
                  <a:cubicBezTo>
                    <a:pt x="722837" y="17694"/>
                    <a:pt x="726717" y="27062"/>
                    <a:pt x="726717" y="36829"/>
                  </a:cubicBezTo>
                  <a:lnTo>
                    <a:pt x="726717" y="1229361"/>
                  </a:lnTo>
                  <a:cubicBezTo>
                    <a:pt x="726717" y="1249701"/>
                    <a:pt x="710228" y="1266190"/>
                    <a:pt x="689887" y="1266190"/>
                  </a:cubicBezTo>
                  <a:lnTo>
                    <a:pt x="36829" y="1266190"/>
                  </a:lnTo>
                  <a:cubicBezTo>
                    <a:pt x="16489" y="1266190"/>
                    <a:pt x="0" y="1249701"/>
                    <a:pt x="0" y="1229361"/>
                  </a:cubicBezTo>
                  <a:lnTo>
                    <a:pt x="0" y="36829"/>
                  </a:lnTo>
                  <a:cubicBezTo>
                    <a:pt x="0" y="16489"/>
                    <a:pt x="16489" y="0"/>
                    <a:pt x="36829" y="0"/>
                  </a:cubicBezTo>
                  <a:close/>
                </a:path>
              </a:pathLst>
            </a:custGeom>
            <a:blipFill>
              <a:blip r:embed="rId4"/>
              <a:stretch>
                <a:fillRect l="-8041" t="0" r="-8041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66896" y="3233899"/>
            <a:ext cx="6856090" cy="4637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89"/>
              </a:lnSpc>
            </a:pPr>
            <a:r>
              <a:rPr lang="en-US" sz="217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Peran IBM Granite AI:</a:t>
            </a:r>
          </a:p>
          <a:p>
            <a:pPr algn="just" marL="468571" indent="-234286" lvl="1">
              <a:lnSpc>
                <a:spcPts val="3689"/>
              </a:lnSpc>
              <a:buFont typeface="Arial"/>
              <a:buChar char="•"/>
            </a:pPr>
            <a:r>
              <a:rPr lang="en-US" sz="217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Classification → mengelompokkan sentiment (Positive, Negative, Mixed)</a:t>
            </a:r>
          </a:p>
          <a:p>
            <a:pPr algn="just" marL="468571" indent="-234286" lvl="1">
              <a:lnSpc>
                <a:spcPts val="3689"/>
              </a:lnSpc>
              <a:buFont typeface="Arial"/>
              <a:buChar char="•"/>
            </a:pPr>
            <a:r>
              <a:rPr lang="en-US" sz="217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Tagging → mengidentifikasi aspek produk (Battery, Screen, Performance, dll)</a:t>
            </a:r>
          </a:p>
          <a:p>
            <a:pPr algn="just" marL="468571" indent="-234286" lvl="1">
              <a:lnSpc>
                <a:spcPts val="3689"/>
              </a:lnSpc>
              <a:buFont typeface="Arial"/>
              <a:buChar char="•"/>
            </a:pPr>
            <a:r>
              <a:rPr lang="en-US" sz="217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Summarization → menghasilkan insight &amp; rekomendasi otomatis</a:t>
            </a:r>
          </a:p>
          <a:p>
            <a:pPr algn="just" marL="468571" indent="-234286" lvl="1">
              <a:lnSpc>
                <a:spcPts val="3689"/>
              </a:lnSpc>
              <a:buFont typeface="Arial"/>
              <a:buChar char="•"/>
            </a:pPr>
            <a:r>
              <a:rPr lang="en-US" sz="217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Membantu analisis data teks lebih cepat &amp; efektif dibanding manual</a:t>
            </a:r>
          </a:p>
          <a:p>
            <a:pPr algn="just">
              <a:lnSpc>
                <a:spcPts val="3689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16249070" y="4638385"/>
            <a:ext cx="1010230" cy="101023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6249070" y="4964651"/>
            <a:ext cx="1010230" cy="37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3"/>
              </a:lnSpc>
            </a:pPr>
            <a:r>
              <a:rPr lang="en-US" sz="25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381397" y="6183699"/>
            <a:ext cx="745577" cy="74557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6381397" y="6429483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6381397" y="3357724"/>
            <a:ext cx="745577" cy="74557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6381397" y="3603508"/>
            <a:ext cx="745577" cy="27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91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1184083">
            <a:off x="11564967" y="-3218375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9999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DAGwUI10mvE</dc:identifier>
  <dcterms:modified xsi:type="dcterms:W3CDTF">2011-08-01T06:04:30Z</dcterms:modified>
  <cp:revision>1</cp:revision>
  <dc:title>Black and Purple Gradient Modern Data Analyst Presentation</dc:title>
</cp:coreProperties>
</file>

<file path=docProps/thumbnail.jpeg>
</file>